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8" r:id="rId2"/>
    <p:sldId id="269" r:id="rId3"/>
    <p:sldId id="257" r:id="rId4"/>
    <p:sldId id="270" r:id="rId5"/>
    <p:sldId id="256" r:id="rId6"/>
    <p:sldId id="258" r:id="rId7"/>
    <p:sldId id="259" r:id="rId8"/>
    <p:sldId id="271" r:id="rId9"/>
    <p:sldId id="274" r:id="rId10"/>
    <p:sldId id="260" r:id="rId11"/>
    <p:sldId id="275" r:id="rId12"/>
    <p:sldId id="276" r:id="rId13"/>
    <p:sldId id="277" r:id="rId14"/>
    <p:sldId id="265" r:id="rId15"/>
    <p:sldId id="278" r:id="rId16"/>
    <p:sldId id="279" r:id="rId17"/>
    <p:sldId id="264" r:id="rId18"/>
    <p:sldId id="272" r:id="rId19"/>
    <p:sldId id="267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0000FF"/>
    <a:srgbClr val="006600"/>
    <a:srgbClr val="FFCC00"/>
    <a:srgbClr val="FCA4A2"/>
    <a:srgbClr val="F6A8F2"/>
    <a:srgbClr val="A8DEF6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00" autoAdjust="0"/>
    <p:restoredTop sz="94660"/>
  </p:normalViewPr>
  <p:slideViewPr>
    <p:cSldViewPr>
      <p:cViewPr varScale="1">
        <p:scale>
          <a:sx n="38" d="100"/>
          <a:sy n="3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3CB4BF7-7AD8-4866-820B-1EDDBB8BC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DDFBF1-6E9F-4672-83B4-5BF6B2E2F157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4583C-6D30-4F76-938D-E79706115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27702-E46D-40B1-9483-CD7DB7461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BEC4A-0D8D-482E-A092-7FBE90E48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A6855-5458-4227-945B-CED7574D3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5B221-EFFB-4DA2-A41E-623AB613E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28121-B692-4F3E-849A-EB70A102B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23D92-92C5-410D-8C07-A7C354265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EFE8-0B78-4BE5-BF95-C25F01329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DB618-C2A7-4B49-8158-710441724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484DC-075B-43A5-A4B6-05F17525D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1C7A0-15E4-4C0E-8952-F1160DA9D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02644-0666-4B26-9A90-85A31208B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648AB27-07C4-414D-BDBA-4388E3515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phuong%20nga\Nhip%20dan%20vui%20-%20Nha%20Thieu%20Nhi%20Hue%20%5bNCT%206254007878%5d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2.xml"/><Relationship Id="rId1" Type="http://schemas.openxmlformats.org/officeDocument/2006/relationships/audio" Target="file:///H:\phuong%20nga\05%20Track%205.wma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elicitsh71-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2590800" y="3733800"/>
            <a:ext cx="4114800" cy="2514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MÔN: TOÁN</a:t>
            </a:r>
          </a:p>
        </p:txBody>
      </p:sp>
      <p:pic>
        <p:nvPicPr>
          <p:cNvPr id="17414" name="Nhip dan vui - Nha Thieu Nhi Hue [NCT 6254007878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05800" y="533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69897" fill="hold"/>
                                        <p:tgtEl>
                                          <p:spTgt spid="174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14"/>
                </p:tgtEl>
              </p:cMediaNode>
            </p:audio>
          </p:childTnLst>
        </p:cTn>
      </p:par>
    </p:tnLst>
    <p:bldLst>
      <p:bldP spid="174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-304800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1.  </a:t>
            </a:r>
            <a:r>
              <a:rPr lang="en-US" sz="2800">
                <a:solidFill>
                  <a:srgbClr val="000099"/>
                </a:solidFill>
              </a:rPr>
              <a:t>Đọc số thập phân; nêu phần nguyên, phần thập phân và giá trị theo vị trí của mỗi chữ số ở từng hàng.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99"/>
              </a:solidFill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276600" y="1752600"/>
            <a:ext cx="2209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800000"/>
                </a:solidFill>
              </a:rPr>
              <a:t>2,35</a:t>
            </a:r>
            <a:r>
              <a:rPr lang="en-US" sz="4800">
                <a:solidFill>
                  <a:srgbClr val="800000"/>
                </a:solidFill>
              </a:rPr>
              <a:t>  </a:t>
            </a:r>
            <a:r>
              <a:rPr lang="en-US" sz="280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886200" y="3124200"/>
            <a:ext cx="3124200" cy="52387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phần thập phân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33400" y="4800600"/>
            <a:ext cx="2133600" cy="58420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66"/>
                </a:solidFill>
              </a:rPr>
              <a:t>2 đơn vị</a:t>
            </a:r>
            <a:endParaRPr lang="en-US" sz="2000" b="1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4343400" y="2514600"/>
            <a:ext cx="1371600" cy="609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 flipH="1">
            <a:off x="1905000" y="2514600"/>
            <a:ext cx="1600200" cy="685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3276600" y="2514600"/>
            <a:ext cx="5334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3962400" y="2514600"/>
            <a:ext cx="7620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85800" y="3200400"/>
            <a:ext cx="2514600" cy="52387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80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phần nguyên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 flipH="1">
            <a:off x="4191000" y="3733800"/>
            <a:ext cx="106680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5638800" y="3733800"/>
            <a:ext cx="144780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 flipH="1">
            <a:off x="1905000" y="2514600"/>
            <a:ext cx="1600200" cy="685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 flipH="1">
            <a:off x="1676400" y="3810000"/>
            <a:ext cx="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400800" y="4800600"/>
            <a:ext cx="2743200" cy="58420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66"/>
                </a:solidFill>
              </a:rPr>
              <a:t>5 phần trăm</a:t>
            </a:r>
            <a:r>
              <a:rPr lang="en-US" sz="2000" b="1"/>
              <a:t>.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971800" y="4800600"/>
            <a:ext cx="2971800" cy="58420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66"/>
                </a:solidFill>
              </a:rPr>
              <a:t>3 phần mười</a:t>
            </a: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1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7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9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8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1" grpId="0"/>
      <p:bldP spid="6160" grpId="0" animBg="1"/>
      <p:bldP spid="6161" grpId="0" animBg="1"/>
      <p:bldP spid="6163" grpId="0" animBg="1"/>
      <p:bldP spid="6164" grpId="0" animBg="1"/>
      <p:bldP spid="6166" grpId="0" animBg="1"/>
      <p:bldP spid="6167" grpId="0" animBg="1"/>
      <p:bldP spid="6168" grpId="0" animBg="1"/>
      <p:bldP spid="6169" grpId="0" animBg="1"/>
      <p:bldP spid="6170" grpId="0" animBg="1"/>
      <p:bldP spid="6171" grpId="0" animBg="1"/>
      <p:bldP spid="6172" grpId="0" animBg="1"/>
      <p:bldP spid="6173" grpId="0" animBg="1"/>
      <p:bldP spid="617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-304800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1.  </a:t>
            </a:r>
            <a:r>
              <a:rPr lang="en-US" sz="2800">
                <a:solidFill>
                  <a:srgbClr val="000099"/>
                </a:solidFill>
              </a:rPr>
              <a:t>Đọc số thập phân; nêu phần nguyên, phần thập phân và giá trị theo vị trí của mỗi chữ số ở từng hàng.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99"/>
              </a:solidFill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819400" y="1600200"/>
            <a:ext cx="2209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800000"/>
                </a:solidFill>
              </a:rPr>
              <a:t> </a:t>
            </a:r>
            <a:r>
              <a:rPr lang="en-US" sz="3600" b="1">
                <a:solidFill>
                  <a:srgbClr val="800000"/>
                </a:solidFill>
              </a:rPr>
              <a:t>301,80</a:t>
            </a:r>
            <a:r>
              <a:rPr lang="en-US" sz="540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029200" y="3124200"/>
            <a:ext cx="3124200" cy="52387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phần thập phân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048000" y="4800600"/>
            <a:ext cx="1447800" cy="461963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1 đơn vị</a:t>
            </a:r>
            <a:endParaRPr lang="en-US" sz="1600" b="1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4343400" y="2514600"/>
            <a:ext cx="1371600" cy="609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1905000" y="2514600"/>
            <a:ext cx="1600200" cy="685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2971800" y="2514600"/>
            <a:ext cx="838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3962400" y="2514600"/>
            <a:ext cx="7620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5800" y="3200400"/>
            <a:ext cx="2514600" cy="52387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80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phần nguyên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H="1">
            <a:off x="5943600" y="3733800"/>
            <a:ext cx="1066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7086600" y="3733800"/>
            <a:ext cx="114300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>
            <a:off x="1905000" y="2514600"/>
            <a:ext cx="1600200" cy="685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1828800" y="3810000"/>
            <a:ext cx="19050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7162800" y="4800600"/>
            <a:ext cx="19050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0 phần trăm</a:t>
            </a:r>
            <a:endParaRPr lang="en-US" sz="2000" b="1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953000" y="4800600"/>
            <a:ext cx="19812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8 phần mười</a:t>
            </a:r>
            <a:endParaRPr lang="en-US" sz="1400" b="1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1676400" y="38100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533400" y="3810000"/>
            <a:ext cx="11430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0" y="4800600"/>
            <a:ext cx="1447800" cy="461963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3 trăm</a:t>
            </a:r>
            <a:endParaRPr lang="en-US" sz="1600" b="1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1524000" y="4800600"/>
            <a:ext cx="1447800" cy="461963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0 chục</a:t>
            </a:r>
            <a:endParaRPr 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1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6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450"/>
                            </p:stCondLst>
                            <p:childTnLst>
                              <p:par>
                                <p:cTn id="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1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450"/>
                            </p:stCondLst>
                            <p:childTnLst>
                              <p:par>
                                <p:cTn id="7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2" dur="2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9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9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4" grpId="0" animBg="1"/>
      <p:bldP spid="26635" grpId="0" animBg="1"/>
      <p:bldP spid="26636" grpId="0" animBg="1"/>
      <p:bldP spid="26637" grpId="0" animBg="1"/>
      <p:bldP spid="26638" grpId="0" animBg="1"/>
      <p:bldP spid="26639" grpId="0" animBg="1"/>
      <p:bldP spid="26640" grpId="0" animBg="1"/>
      <p:bldP spid="26641" grpId="0" animBg="1"/>
      <p:bldP spid="26642" grpId="0" animBg="1"/>
      <p:bldP spid="26643" grpId="0" animBg="1"/>
      <p:bldP spid="266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-304800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1.  </a:t>
            </a:r>
            <a:r>
              <a:rPr lang="en-US" sz="2800">
                <a:solidFill>
                  <a:srgbClr val="000099"/>
                </a:solidFill>
              </a:rPr>
              <a:t>Đọc số thập phân; nêu phần nguyên, phần thập phân và giá trị theo vị trí của mỗi chữ số ở từng hàng.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99"/>
              </a:solidFill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990600"/>
            <a:ext cx="2209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800000"/>
                </a:solidFill>
              </a:rPr>
              <a:t> </a:t>
            </a:r>
            <a:r>
              <a:rPr lang="en-US" sz="4000" b="1">
                <a:solidFill>
                  <a:srgbClr val="800000"/>
                </a:solidFill>
              </a:rPr>
              <a:t>1942,54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410200" y="3124200"/>
            <a:ext cx="3124200" cy="52387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phần thập phân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810000" y="4800600"/>
            <a:ext cx="12954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2 đơn vị</a:t>
            </a:r>
            <a:endParaRPr lang="en-US" sz="1400" b="1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4876800" y="2514600"/>
            <a:ext cx="1371600" cy="609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3200400" y="2514600"/>
            <a:ext cx="1219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4648200" y="2514600"/>
            <a:ext cx="7620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85800" y="3200400"/>
            <a:ext cx="2514600" cy="52387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80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phần nguyên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5943600" y="3733800"/>
            <a:ext cx="1066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7086600" y="3733800"/>
            <a:ext cx="114300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2209800" y="2514600"/>
            <a:ext cx="1600200" cy="685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1828800" y="3810000"/>
            <a:ext cx="26670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7239000" y="4800600"/>
            <a:ext cx="19050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4 phần trăm</a:t>
            </a:r>
            <a:endParaRPr lang="en-US" sz="2000" b="1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5181600" y="4800600"/>
            <a:ext cx="19812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5 phần mười</a:t>
            </a:r>
            <a:endParaRPr lang="en-US" sz="1400" b="1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1752600" y="3810000"/>
            <a:ext cx="11430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1676400" y="3810000"/>
            <a:ext cx="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1295400" y="4800600"/>
            <a:ext cx="10668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9 trăm</a:t>
            </a:r>
            <a:endParaRPr lang="en-US" sz="1400" b="1"/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2514600" y="4800600"/>
            <a:ext cx="10668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4 chục</a:t>
            </a:r>
            <a:endParaRPr lang="en-US" sz="1400" b="1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0" y="4800600"/>
            <a:ext cx="12192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1 nghìn</a:t>
            </a:r>
            <a:endParaRPr lang="en-US" sz="1400" b="1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H="1">
            <a:off x="838200" y="3810000"/>
            <a:ext cx="8382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6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450"/>
                            </p:stCondLst>
                            <p:childTnLst>
                              <p:par>
                                <p:cTn id="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450"/>
                            </p:stCondLst>
                            <p:childTnLst>
                              <p:par>
                                <p:cTn id="7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6650"/>
                            </p:stCondLst>
                            <p:childTnLst>
                              <p:par>
                                <p:cTn id="7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1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650"/>
                            </p:stCondLst>
                            <p:childTnLst>
                              <p:par>
                                <p:cTn id="8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0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4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10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52" grpId="0" animBg="1"/>
      <p:bldP spid="27653" grpId="0" animBg="1"/>
      <p:bldP spid="27654" grpId="0" animBg="1"/>
      <p:bldP spid="27656" grpId="0" animBg="1"/>
      <p:bldP spid="27657" grpId="0" animBg="1"/>
      <p:bldP spid="27658" grpId="0" animBg="1"/>
      <p:bldP spid="27659" grpId="0" animBg="1"/>
      <p:bldP spid="27660" grpId="0" animBg="1"/>
      <p:bldP spid="27661" grpId="0" animBg="1"/>
      <p:bldP spid="27662" grpId="0" animBg="1"/>
      <p:bldP spid="27663" grpId="0" animBg="1"/>
      <p:bldP spid="27664" grpId="0" animBg="1"/>
      <p:bldP spid="27665" grpId="0" animBg="1"/>
      <p:bldP spid="27666" grpId="0" animBg="1"/>
      <p:bldP spid="27667" grpId="0" animBg="1"/>
      <p:bldP spid="27668" grpId="0" animBg="1"/>
      <p:bldP spid="27669" grpId="0" animBg="1"/>
      <p:bldP spid="276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-304800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1.  </a:t>
            </a:r>
            <a:r>
              <a:rPr lang="en-US" sz="2800">
                <a:solidFill>
                  <a:srgbClr val="000099"/>
                </a:solidFill>
              </a:rPr>
              <a:t>Đọc số thập phân; nêu phần nguyên, phần thập phân và giá trị theo vị trí của mỗi chữ số ở từng hàng.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99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1600200"/>
            <a:ext cx="2209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800000"/>
                </a:solidFill>
              </a:rPr>
              <a:t> </a:t>
            </a:r>
            <a:r>
              <a:rPr lang="en-US" sz="4000" b="1">
                <a:solidFill>
                  <a:srgbClr val="800000"/>
                </a:solidFill>
              </a:rPr>
              <a:t>0,032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410200" y="3124200"/>
            <a:ext cx="3124200" cy="52387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phần thập phân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914400" y="4791075"/>
            <a:ext cx="12954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0 đơn vị</a:t>
            </a:r>
            <a:endParaRPr lang="en-US" sz="1400" b="1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4495800" y="2362200"/>
            <a:ext cx="1752600" cy="762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3200400" y="2362200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3962400" y="2362200"/>
            <a:ext cx="10668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85800" y="3200400"/>
            <a:ext cx="2514600" cy="52387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80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phần nguyên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4343400" y="3733800"/>
            <a:ext cx="243840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6629400" y="3733800"/>
            <a:ext cx="15240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2209800" y="2362200"/>
            <a:ext cx="1371600" cy="838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1676400" y="3810000"/>
            <a:ext cx="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5105400" y="4800600"/>
            <a:ext cx="19050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3 phần trăm</a:t>
            </a:r>
            <a:endParaRPr lang="en-US" sz="2000" b="1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2895600" y="4800600"/>
            <a:ext cx="19812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0 phần mười</a:t>
            </a:r>
            <a:endParaRPr lang="en-US" sz="1400" b="1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6858000" y="3733800"/>
            <a:ext cx="129540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7162800" y="4800600"/>
            <a:ext cx="2209800" cy="400050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2 phần nghìn</a:t>
            </a: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0" dur="2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6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1" dur="2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7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8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2" dur="2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8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28676" grpId="0" animBg="1"/>
      <p:bldP spid="28677" grpId="0" animBg="1"/>
      <p:bldP spid="28678" grpId="0" animBg="1"/>
      <p:bldP spid="28679" grpId="0" animBg="1"/>
      <p:bldP spid="28680" grpId="0" animBg="1"/>
      <p:bldP spid="28681" grpId="0" animBg="1"/>
      <p:bldP spid="28682" grpId="0" animBg="1"/>
      <p:bldP spid="28683" grpId="0" animBg="1"/>
      <p:bldP spid="28684" grpId="0" animBg="1"/>
      <p:bldP spid="28685" grpId="0" animBg="1"/>
      <p:bldP spid="28686" grpId="0" animBg="1"/>
      <p:bldP spid="28687" grpId="0" animBg="1"/>
      <p:bldP spid="28696" grpId="0" animBg="1"/>
      <p:bldP spid="286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3400" y="0"/>
            <a:ext cx="609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2</a:t>
            </a:r>
            <a:r>
              <a:rPr lang="en-US" sz="3600">
                <a:solidFill>
                  <a:srgbClr val="FF0000"/>
                </a:solidFill>
              </a:rPr>
              <a:t> .</a:t>
            </a:r>
            <a:r>
              <a:rPr lang="en-US" sz="3600" b="1">
                <a:solidFill>
                  <a:srgbClr val="FF0000"/>
                </a:solidFill>
              </a:rPr>
              <a:t>Viết số thập phân</a:t>
            </a:r>
            <a:endParaRPr lang="en-US" sz="3600" b="1">
              <a:solidFill>
                <a:srgbClr val="990000"/>
              </a:solidFill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3429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838200" y="2057400"/>
            <a:ext cx="930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762000" y="3048000"/>
            <a:ext cx="2606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 rot="10800000" flipV="1">
            <a:off x="604838" y="866775"/>
            <a:ext cx="62531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99"/>
                </a:solidFill>
              </a:rPr>
              <a:t>a) Năm đơn vị,chín phần mười</a:t>
            </a:r>
            <a:r>
              <a:rPr lang="en-US" sz="1600"/>
              <a:t>.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09600" y="2984500"/>
            <a:ext cx="7772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660033"/>
                </a:solidFill>
              </a:rPr>
              <a:t>b) Hai mươi bốn đơn vị, một phần mười, tám phần trăm(tức là hai mươi bốn đơn vị và mười tám phần trăm.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 flipH="1">
            <a:off x="2895600" y="1752600"/>
            <a:ext cx="1447800" cy="646113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  5,9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667000" y="5334000"/>
            <a:ext cx="1752600" cy="708025"/>
          </a:xfrm>
          <a:prstGeom prst="rect">
            <a:avLst/>
          </a:prstGeom>
          <a:solidFill>
            <a:srgbClr val="FFCCFF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6600"/>
                </a:solidFill>
              </a:rPr>
              <a:t>24,18</a:t>
            </a:r>
          </a:p>
        </p:txBody>
      </p:sp>
      <p:sp>
        <p:nvSpPr>
          <p:cNvPr id="16394" name="Text Box 18"/>
          <p:cNvSpPr txBox="1">
            <a:spLocks noChangeArrowheads="1"/>
          </p:cNvSpPr>
          <p:nvPr/>
        </p:nvSpPr>
        <p:spPr bwMode="auto">
          <a:xfrm>
            <a:off x="2590800" y="44958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6395" name="Text Box 19"/>
          <p:cNvSpPr txBox="1">
            <a:spLocks noChangeArrowheads="1"/>
          </p:cNvSpPr>
          <p:nvPr/>
        </p:nvSpPr>
        <p:spPr bwMode="auto">
          <a:xfrm>
            <a:off x="1165225" y="3878263"/>
            <a:ext cx="6635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6396" name="Text Box 24"/>
          <p:cNvSpPr txBox="1">
            <a:spLocks noChangeArrowheads="1"/>
          </p:cNvSpPr>
          <p:nvPr/>
        </p:nvSpPr>
        <p:spPr bwMode="auto">
          <a:xfrm>
            <a:off x="1905000" y="5486400"/>
            <a:ext cx="587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14351" grpId="0" animBg="1"/>
      <p:bldP spid="143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33400" y="0"/>
            <a:ext cx="609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2</a:t>
            </a:r>
            <a:r>
              <a:rPr lang="en-US" sz="3600">
                <a:solidFill>
                  <a:srgbClr val="FF0000"/>
                </a:solidFill>
              </a:rPr>
              <a:t> .</a:t>
            </a:r>
            <a:r>
              <a:rPr lang="en-US" sz="3600" b="1">
                <a:solidFill>
                  <a:srgbClr val="FF0000"/>
                </a:solidFill>
              </a:rPr>
              <a:t>Viết số thập phân</a:t>
            </a:r>
            <a:endParaRPr lang="en-US" sz="3600" b="1">
              <a:solidFill>
                <a:srgbClr val="990000"/>
              </a:solidFill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3429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2057400"/>
            <a:ext cx="930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62000" y="3048000"/>
            <a:ext cx="2606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2590800" y="44958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1165225" y="3878263"/>
            <a:ext cx="6635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0" y="1143000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3300"/>
                </a:solidFill>
              </a:rPr>
              <a:t>c) </a:t>
            </a:r>
            <a:r>
              <a:rPr lang="en-US" sz="3200" b="1">
                <a:solidFill>
                  <a:srgbClr val="003300"/>
                </a:solidFill>
              </a:rPr>
              <a:t>Năm mươi lăm đơn vị, năm phần mười, năm phần trăm, năm phần nghìn (tức là năm mươi lăm đơn vị và năm trăm năm mươi lăm phần nghìn).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0" y="419100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  </a:t>
            </a:r>
            <a:r>
              <a:rPr lang="en-US" sz="3600" b="1">
                <a:solidFill>
                  <a:srgbClr val="FF0000"/>
                </a:solidFill>
              </a:rPr>
              <a:t>d) Hai nghìn không trăm linh hai đơn vị, tám phần   trăm</a:t>
            </a:r>
            <a:r>
              <a:rPr lang="en-US" sz="2800" b="1"/>
              <a:t>.  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4038600" y="5638800"/>
            <a:ext cx="2362200" cy="7080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3300"/>
                </a:solidFill>
              </a:rPr>
              <a:t>2002,08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3733800" y="3124200"/>
            <a:ext cx="2286000" cy="708025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99"/>
                </a:solidFill>
              </a:rPr>
              <a:t>55,555</a:t>
            </a:r>
          </a:p>
        </p:txBody>
      </p:sp>
      <p:sp>
        <p:nvSpPr>
          <p:cNvPr id="17420" name="Text Box 16"/>
          <p:cNvSpPr txBox="1">
            <a:spLocks noChangeArrowheads="1"/>
          </p:cNvSpPr>
          <p:nvPr/>
        </p:nvSpPr>
        <p:spPr bwMode="auto">
          <a:xfrm>
            <a:off x="1905000" y="5486400"/>
            <a:ext cx="587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8" grpId="0"/>
      <p:bldP spid="29709" grpId="0"/>
      <p:bldP spid="29710" grpId="0" animBg="1"/>
      <p:bldP spid="297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33400" y="0"/>
            <a:ext cx="609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2</a:t>
            </a:r>
            <a:r>
              <a:rPr lang="en-US" sz="3600">
                <a:solidFill>
                  <a:srgbClr val="FF0000"/>
                </a:solidFill>
              </a:rPr>
              <a:t> .</a:t>
            </a:r>
            <a:r>
              <a:rPr lang="en-US" sz="3600" b="1">
                <a:solidFill>
                  <a:srgbClr val="FF0000"/>
                </a:solidFill>
              </a:rPr>
              <a:t>Viết số thập phân</a:t>
            </a:r>
            <a:endParaRPr lang="en-US" sz="3600" b="1">
              <a:solidFill>
                <a:srgbClr val="990000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3429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2057400"/>
            <a:ext cx="930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62000" y="3048000"/>
            <a:ext cx="2606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8438" name="Text Box 11"/>
          <p:cNvSpPr txBox="1">
            <a:spLocks noChangeArrowheads="1"/>
          </p:cNvSpPr>
          <p:nvPr/>
        </p:nvSpPr>
        <p:spPr bwMode="auto">
          <a:xfrm>
            <a:off x="1165225" y="3878263"/>
            <a:ext cx="6635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8439" name="Text Box 16"/>
          <p:cNvSpPr txBox="1">
            <a:spLocks noChangeArrowheads="1"/>
          </p:cNvSpPr>
          <p:nvPr/>
        </p:nvSpPr>
        <p:spPr bwMode="auto">
          <a:xfrm>
            <a:off x="1905000" y="5486400"/>
            <a:ext cx="587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0" y="1828800"/>
            <a:ext cx="868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66"/>
                </a:solidFill>
              </a:rPr>
              <a:t>e) Không đơn vị, một phần nghìn</a:t>
            </a:r>
            <a:r>
              <a:rPr lang="en-US" sz="200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3276600" y="3124200"/>
            <a:ext cx="1752600" cy="769938"/>
          </a:xfrm>
          <a:prstGeom prst="rect">
            <a:avLst/>
          </a:prstGeom>
          <a:solidFill>
            <a:srgbClr val="FFCCFF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800000"/>
                </a:solidFill>
              </a:rPr>
              <a:t>0,001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7" grpId="0"/>
      <p:bldP spid="307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2"/>
          <p:cNvSpPr txBox="1">
            <a:spLocks noChangeArrowheads="1"/>
          </p:cNvSpPr>
          <p:nvPr/>
        </p:nvSpPr>
        <p:spPr bwMode="auto">
          <a:xfrm>
            <a:off x="0" y="-381000"/>
            <a:ext cx="87630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</a:rPr>
              <a:t>  </a:t>
            </a:r>
            <a:r>
              <a:rPr lang="en-US" sz="3600" b="1">
                <a:solidFill>
                  <a:srgbClr val="003300"/>
                </a:solidFill>
              </a:rPr>
              <a:t>3. Viết các số thập phân sau thành hỗn số có chứa phân số thập phân</a:t>
            </a:r>
            <a:r>
              <a:rPr lang="en-US" sz="2000">
                <a:solidFill>
                  <a:srgbClr val="003300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3300"/>
              </a:solidFill>
            </a:endParaRPr>
          </a:p>
        </p:txBody>
      </p:sp>
      <p:sp>
        <p:nvSpPr>
          <p:cNvPr id="3079" name="Text Box 3"/>
          <p:cNvSpPr txBox="1">
            <a:spLocks noChangeArrowheads="1"/>
          </p:cNvSpPr>
          <p:nvPr/>
        </p:nvSpPr>
        <p:spPr bwMode="auto">
          <a:xfrm>
            <a:off x="1524000" y="4191000"/>
            <a:ext cx="54102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52400" y="4267200"/>
            <a:ext cx="99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b)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362200"/>
            <a:ext cx="571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c)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886200" y="4038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6600"/>
                </a:solidFill>
              </a:rPr>
              <a:t>d)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09600" y="2438400"/>
            <a:ext cx="266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</a:rPr>
              <a:t>3,5</a:t>
            </a:r>
            <a:r>
              <a:rPr lang="en-US" sz="4000" b="1">
                <a:solidFill>
                  <a:srgbClr val="800000"/>
                </a:solidFill>
              </a:rPr>
              <a:t>  </a:t>
            </a:r>
            <a:r>
              <a:rPr lang="en-US" sz="3200" b="1">
                <a:solidFill>
                  <a:srgbClr val="800000"/>
                </a:solidFill>
              </a:rPr>
              <a:t>=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52400" y="2514600"/>
            <a:ext cx="99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800000"/>
                </a:solidFill>
              </a:rPr>
              <a:t>a)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81000" y="41910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 </a:t>
            </a:r>
            <a:r>
              <a:rPr lang="en-US" sz="3200" b="1">
                <a:solidFill>
                  <a:srgbClr val="000099"/>
                </a:solidFill>
              </a:rPr>
              <a:t>6,33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r>
              <a:rPr lang="en-US" sz="3200" b="1">
                <a:solidFill>
                  <a:srgbClr val="000099"/>
                </a:solidFill>
              </a:rPr>
              <a:t>=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419600" y="23622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18,05 =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4419600" y="403860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</a:t>
            </a:r>
            <a:r>
              <a:rPr lang="en-US" sz="3200" b="1">
                <a:solidFill>
                  <a:srgbClr val="006600"/>
                </a:solidFill>
              </a:rPr>
              <a:t>217,908 =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1981200" y="2514600"/>
            <a:ext cx="2057400" cy="8921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</a:t>
            </a:r>
          </a:p>
          <a:p>
            <a:pPr>
              <a:spcBef>
                <a:spcPct val="50000"/>
              </a:spcBef>
            </a:pPr>
            <a:endParaRPr lang="en-US" sz="1600">
              <a:solidFill>
                <a:srgbClr val="800000"/>
              </a:solidFill>
            </a:endParaRP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2133600" y="4267200"/>
            <a:ext cx="1219200" cy="584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6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6172200" y="2362200"/>
            <a:ext cx="2057400" cy="584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18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6705600" y="4038600"/>
            <a:ext cx="2057400" cy="584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217</a:t>
            </a:r>
          </a:p>
        </p:txBody>
      </p:sp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2362200" y="2209800"/>
          <a:ext cx="628650" cy="1219200"/>
        </p:xfrm>
        <a:graphic>
          <a:graphicData uri="http://schemas.openxmlformats.org/presentationml/2006/ole">
            <p:oleObj spid="_x0000_s3074" name="Equation" r:id="rId3" imgW="203112" imgH="393529" progId="Equation.3">
              <p:embed/>
            </p:oleObj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2514600" y="3962400"/>
          <a:ext cx="866775" cy="1219200"/>
        </p:xfrm>
        <a:graphic>
          <a:graphicData uri="http://schemas.openxmlformats.org/presentationml/2006/ole">
            <p:oleObj spid="_x0000_s3075" name="Equation" r:id="rId4" imgW="279279" imgH="393529" progId="Equation.3">
              <p:embed/>
            </p:oleObj>
          </a:graphicData>
        </a:graphic>
      </p:graphicFrame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6781800" y="2133600"/>
          <a:ext cx="811213" cy="1143000"/>
        </p:xfrm>
        <a:graphic>
          <a:graphicData uri="http://schemas.openxmlformats.org/presentationml/2006/ole">
            <p:oleObj spid="_x0000_s3076" name="Equation" r:id="rId5" imgW="279279" imgH="393529" progId="Equation.3">
              <p:embed/>
            </p:oleObj>
          </a:graphicData>
        </a:graphic>
      </p:graphicFrame>
      <p:graphicFrame>
        <p:nvGraphicFramePr>
          <p:cNvPr id="13331" name="Object 19"/>
          <p:cNvGraphicFramePr>
            <a:graphicFrameLocks noChangeAspect="1"/>
          </p:cNvGraphicFramePr>
          <p:nvPr/>
        </p:nvGraphicFramePr>
        <p:xfrm>
          <a:off x="7467600" y="3810000"/>
          <a:ext cx="1003300" cy="1111250"/>
        </p:xfrm>
        <a:graphic>
          <a:graphicData uri="http://schemas.openxmlformats.org/presentationml/2006/ole">
            <p:oleObj spid="_x0000_s3077" name="Equation" r:id="rId6" imgW="355292" imgH="39335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  <p:bldP spid="13319" grpId="0"/>
      <p:bldP spid="13320" grpId="0"/>
      <p:bldP spid="13321" grpId="0"/>
      <p:bldP spid="13322" grpId="0"/>
      <p:bldP spid="13323" grpId="0"/>
      <p:bldP spid="13324" grpId="0"/>
      <p:bldP spid="13325" grpId="0"/>
      <p:bldP spid="13326" grpId="0"/>
      <p:bldP spid="133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3hv2pir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</p:pic>
      <p:pic>
        <p:nvPicPr>
          <p:cNvPr id="19459" name="Picture 3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7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8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9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10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11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12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13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14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6172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15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2" name="Picture 16" descr="BLOOMING_FLOWER_JUG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9" name="Picture 17" descr="GHDDV0003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85800" y="2133600"/>
            <a:ext cx="3429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0" name="WordArt 18"/>
          <p:cNvSpPr>
            <a:spLocks noChangeArrowheads="1" noChangeShapeType="1" noTextEdit="1"/>
          </p:cNvSpPr>
          <p:nvPr/>
        </p:nvSpPr>
        <p:spPr bwMode="auto">
          <a:xfrm>
            <a:off x="-1981200" y="533400"/>
            <a:ext cx="4419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ĐÚNG HAY SAI?</a:t>
            </a:r>
          </a:p>
        </p:txBody>
      </p:sp>
      <p:pic>
        <p:nvPicPr>
          <p:cNvPr id="19475" name="Picture 19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5257800"/>
            <a:ext cx="68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6" name="Picture 20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5257800"/>
            <a:ext cx="68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7" name="Picture 21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5257800"/>
            <a:ext cx="68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8" name="Picture 22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51816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9" name="Picture 23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5257800"/>
            <a:ext cx="68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0" name="Picture 24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5181600"/>
            <a:ext cx="68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1" name="Picture 25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34200" y="51816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2" name="Picture 26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51816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3" name="Picture 27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51816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4" name="Picture 28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51816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5" name="Picture 29" descr="Picture4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51816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5 0.08889 L 0.4 0.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0.01111 L 0.45416 0.0111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3429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838200" y="2057400"/>
            <a:ext cx="930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371600" y="3048000"/>
            <a:ext cx="2606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2590800" y="44958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486" name="Text Box 11"/>
          <p:cNvSpPr txBox="1">
            <a:spLocks noChangeArrowheads="1"/>
          </p:cNvSpPr>
          <p:nvPr/>
        </p:nvSpPr>
        <p:spPr bwMode="auto">
          <a:xfrm>
            <a:off x="1219200" y="3810000"/>
            <a:ext cx="663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487" name="Text Box 16"/>
          <p:cNvSpPr txBox="1">
            <a:spLocks noChangeArrowheads="1"/>
          </p:cNvSpPr>
          <p:nvPr/>
        </p:nvSpPr>
        <p:spPr bwMode="auto">
          <a:xfrm>
            <a:off x="1905000" y="5486400"/>
            <a:ext cx="587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0488" name="Text Box 20"/>
          <p:cNvSpPr txBox="1">
            <a:spLocks noChangeArrowheads="1"/>
          </p:cNvSpPr>
          <p:nvPr/>
        </p:nvSpPr>
        <p:spPr bwMode="auto">
          <a:xfrm>
            <a:off x="1812925" y="7223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28600" y="457200"/>
            <a:ext cx="7162800" cy="1138238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a) Hai mươi hai đơn vị, năm phần mười, chín phần trăm</a:t>
            </a:r>
            <a:r>
              <a:rPr lang="en-US" sz="3200" b="1">
                <a:solidFill>
                  <a:schemeClr val="accent2"/>
                </a:solidFill>
              </a:rPr>
              <a:t>: </a:t>
            </a:r>
            <a:r>
              <a:rPr lang="en-US" sz="3600" b="1">
                <a:solidFill>
                  <a:srgbClr val="990000"/>
                </a:solidFill>
              </a:rPr>
              <a:t>22,59</a:t>
            </a:r>
          </a:p>
        </p:txBody>
      </p:sp>
      <p:sp>
        <p:nvSpPr>
          <p:cNvPr id="16410" name="Oval 26"/>
          <p:cNvSpPr>
            <a:spLocks noChangeArrowheads="1"/>
          </p:cNvSpPr>
          <p:nvPr/>
        </p:nvSpPr>
        <p:spPr bwMode="auto">
          <a:xfrm rot="10850228" flipV="1">
            <a:off x="7999413" y="228600"/>
            <a:ext cx="1146175" cy="1524000"/>
          </a:xfrm>
          <a:prstGeom prst="ellipse">
            <a:avLst/>
          </a:prstGeom>
          <a:solidFill>
            <a:srgbClr val="FCA4A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6600"/>
                </a:solidFill>
              </a:rPr>
              <a:t>Đ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0" y="2133600"/>
            <a:ext cx="8153400" cy="1077913"/>
          </a:xfrm>
          <a:prstGeom prst="rect">
            <a:avLst/>
          </a:prstGeom>
          <a:solidFill>
            <a:srgbClr val="E3FDA1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b) </a:t>
            </a:r>
            <a:r>
              <a:rPr lang="en-US" sz="3200" b="1">
                <a:solidFill>
                  <a:srgbClr val="FF0000"/>
                </a:solidFill>
              </a:rPr>
              <a:t>Ba mươi ba đơn vị, ba phần mười, ba phần trăm, ba phần nghìn: </a:t>
            </a:r>
            <a:r>
              <a:rPr lang="en-US" sz="3200" b="1">
                <a:solidFill>
                  <a:srgbClr val="0000FF"/>
                </a:solidFill>
              </a:rPr>
              <a:t>33,0333</a:t>
            </a:r>
          </a:p>
        </p:txBody>
      </p:sp>
      <p:sp>
        <p:nvSpPr>
          <p:cNvPr id="16413" name="Oval 29"/>
          <p:cNvSpPr>
            <a:spLocks noChangeArrowheads="1"/>
          </p:cNvSpPr>
          <p:nvPr/>
        </p:nvSpPr>
        <p:spPr bwMode="auto">
          <a:xfrm>
            <a:off x="8229600" y="1905000"/>
            <a:ext cx="914400" cy="1447800"/>
          </a:xfrm>
          <a:prstGeom prst="ellipse">
            <a:avLst/>
          </a:prstGeom>
          <a:solidFill>
            <a:srgbClr val="FDD8A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660033"/>
                </a:solidFill>
              </a:rPr>
              <a:t>S</a:t>
            </a:r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8229600" y="3505200"/>
            <a:ext cx="914400" cy="1447800"/>
          </a:xfrm>
          <a:prstGeom prst="ellipse">
            <a:avLst/>
          </a:prstGeom>
          <a:solidFill>
            <a:srgbClr val="F6A8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0" y="5181600"/>
            <a:ext cx="8077200" cy="1077913"/>
          </a:xfrm>
          <a:prstGeom prst="rect">
            <a:avLst/>
          </a:prstGeom>
          <a:solidFill>
            <a:srgbClr val="A8DEF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</a:t>
            </a:r>
            <a:r>
              <a:rPr lang="en-US" sz="3200" b="1">
                <a:solidFill>
                  <a:srgbClr val="000099"/>
                </a:solidFill>
              </a:rPr>
              <a:t>d) Không đơn vị , tám phần chục nghìn: </a:t>
            </a:r>
            <a:r>
              <a:rPr lang="en-US" sz="3200" b="1">
                <a:solidFill>
                  <a:srgbClr val="FF0000"/>
                </a:solidFill>
              </a:rPr>
              <a:t>0,0008</a:t>
            </a:r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>
            <a:off x="8153400" y="5334000"/>
            <a:ext cx="990600" cy="1524000"/>
          </a:xfrm>
          <a:prstGeom prst="ellipse">
            <a:avLst/>
          </a:prstGeom>
          <a:solidFill>
            <a:srgbClr val="E3FDA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0" y="3886200"/>
            <a:ext cx="8153400" cy="646113"/>
          </a:xfrm>
          <a:prstGeom prst="rect">
            <a:avLst/>
          </a:prstGeom>
          <a:solidFill>
            <a:srgbClr val="FDD8A1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00"/>
                </a:solidFill>
              </a:rPr>
              <a:t>c) Sáu đơn vị,chín phần nghìn</a:t>
            </a:r>
            <a:r>
              <a:rPr lang="en-US" sz="3200">
                <a:solidFill>
                  <a:srgbClr val="006600"/>
                </a:solidFill>
              </a:rPr>
              <a:t>:</a:t>
            </a:r>
            <a:r>
              <a:rPr lang="en-US" sz="3600" b="1">
                <a:solidFill>
                  <a:srgbClr val="006600"/>
                </a:solidFill>
              </a:rPr>
              <a:t> </a:t>
            </a:r>
            <a:r>
              <a:rPr lang="en-US" sz="3600" b="1">
                <a:solidFill>
                  <a:srgbClr val="990000"/>
                </a:solidFill>
              </a:rPr>
              <a:t>66,09</a:t>
            </a:r>
            <a:endParaRPr lang="en-US" sz="5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8" grpId="0" animBg="1"/>
      <p:bldP spid="16410" grpId="0" animBg="1"/>
      <p:bldP spid="16411" grpId="0" animBg="1"/>
      <p:bldP spid="16413" grpId="0" animBg="1"/>
      <p:bldP spid="16417" grpId="0" animBg="1"/>
      <p:bldP spid="16418" grpId="0" animBg="1"/>
      <p:bldP spid="16420" grpId="0" animBg="1"/>
      <p:bldP spid="164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AMEC~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2057400" y="1676400"/>
            <a:ext cx="5257800" cy="2895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0"/>
            <a:ext cx="853440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     </a:t>
            </a:r>
            <a:r>
              <a:rPr lang="en-US" sz="4000" b="1">
                <a:solidFill>
                  <a:srgbClr val="FF0000"/>
                </a:solidFill>
              </a:rPr>
              <a:t>Viết các số thập phân sau thành phân số thập phân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3733800"/>
            <a:ext cx="99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b)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495800" y="2362200"/>
            <a:ext cx="571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c)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572000" y="3810000"/>
            <a:ext cx="99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6600"/>
                </a:solidFill>
              </a:rPr>
              <a:t>d)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2954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800000"/>
                </a:solidFill>
              </a:rPr>
              <a:t>0,05   =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09600" y="25146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800000"/>
                </a:solidFill>
              </a:rPr>
              <a:t>a)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066800" y="37338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sz="3600" b="1">
                <a:solidFill>
                  <a:srgbClr val="000099"/>
                </a:solidFill>
              </a:rPr>
              <a:t>0,045  =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029200" y="2362200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0,087  =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257800" y="37338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 </a:t>
            </a:r>
            <a:r>
              <a:rPr lang="en-US" sz="3600" b="1">
                <a:solidFill>
                  <a:srgbClr val="006600"/>
                </a:solidFill>
              </a:rPr>
              <a:t>0,2    =</a:t>
            </a:r>
          </a:p>
        </p:txBody>
      </p:sp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3124200" y="2209800"/>
          <a:ext cx="1022350" cy="1155700"/>
        </p:xfrm>
        <a:graphic>
          <a:graphicData uri="http://schemas.openxmlformats.org/presentationml/2006/ole">
            <p:oleObj spid="_x0000_s1026" name="Equation" r:id="rId3" imgW="279279" imgH="393529" progId="Equation.3">
              <p:embed/>
            </p:oleObj>
          </a:graphicData>
        </a:graphic>
      </p:graphicFrame>
      <p:graphicFrame>
        <p:nvGraphicFramePr>
          <p:cNvPr id="3092" name="Object 20"/>
          <p:cNvGraphicFramePr>
            <a:graphicFrameLocks noChangeAspect="1"/>
          </p:cNvGraphicFramePr>
          <p:nvPr/>
        </p:nvGraphicFramePr>
        <p:xfrm>
          <a:off x="3124200" y="3429000"/>
          <a:ext cx="1073150" cy="1187450"/>
        </p:xfrm>
        <a:graphic>
          <a:graphicData uri="http://schemas.openxmlformats.org/presentationml/2006/ole">
            <p:oleObj spid="_x0000_s1027" name="Equation" r:id="rId4" imgW="355292" imgH="393359" progId="Equation.3">
              <p:embed/>
            </p:oleObj>
          </a:graphicData>
        </a:graphic>
      </p:graphicFrame>
      <p:graphicFrame>
        <p:nvGraphicFramePr>
          <p:cNvPr id="3093" name="Object 21"/>
          <p:cNvGraphicFramePr>
            <a:graphicFrameLocks noChangeAspect="1"/>
          </p:cNvGraphicFramePr>
          <p:nvPr/>
        </p:nvGraphicFramePr>
        <p:xfrm>
          <a:off x="7162800" y="2057400"/>
          <a:ext cx="1103313" cy="1219200"/>
        </p:xfrm>
        <a:graphic>
          <a:graphicData uri="http://schemas.openxmlformats.org/presentationml/2006/ole">
            <p:oleObj spid="_x0000_s1028" name="Equation" r:id="rId5" imgW="355292" imgH="393359" progId="Equation.3">
              <p:embed/>
            </p:oleObj>
          </a:graphicData>
        </a:graphic>
      </p:graphicFrame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7315200" y="3276600"/>
          <a:ext cx="652463" cy="1263650"/>
        </p:xfrm>
        <a:graphic>
          <a:graphicData uri="http://schemas.openxmlformats.org/presentationml/2006/ole">
            <p:oleObj spid="_x0000_s1029" name="Equation" r:id="rId6" imgW="203112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6" grpId="0"/>
      <p:bldP spid="3077" grpId="0"/>
      <p:bldP spid="3078" grpId="0"/>
      <p:bldP spid="3079" grpId="0"/>
      <p:bldP spid="3080" grpId="0"/>
      <p:bldP spid="3081" grpId="0"/>
      <p:bldP spid="3082" grpId="0"/>
      <p:bldP spid="30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1371600" y="685800"/>
            <a:ext cx="7086600" cy="5410200"/>
          </a:xfrm>
          <a:prstGeom prst="ellipse">
            <a:avLst/>
          </a:prstGeom>
          <a:solidFill>
            <a:srgbClr val="F2FDCB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7171" name="Picture 3" descr="FLOWER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86491">
            <a:off x="4763" y="4370388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FLOWER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86491">
            <a:off x="685800" y="42672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2819400" y="1981200"/>
            <a:ext cx="4343400" cy="2133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MỚI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828800" y="2422525"/>
            <a:ext cx="6477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990000"/>
                </a:solidFill>
              </a:rPr>
              <a:t>HÀNG CỦA SỐ THẬP PHÂN. 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990000"/>
                </a:solidFill>
              </a:rPr>
              <a:t>ĐỌC, VIẾT SỐ THẬP PHÂN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decel="1000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decel="1000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09" grpId="1" animBg="1"/>
      <p:bldP spid="215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" y="-152400"/>
            <a:ext cx="87630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   </a:t>
            </a:r>
            <a:r>
              <a:rPr lang="en-US" sz="3600">
                <a:solidFill>
                  <a:srgbClr val="000099"/>
                </a:solidFill>
              </a:rPr>
              <a:t>Các hàng và quan hệ giữa các đơn vị của hai hàng liền nhau của số thập phân</a:t>
            </a:r>
          </a:p>
          <a:p>
            <a:pPr>
              <a:spcBef>
                <a:spcPct val="50000"/>
              </a:spcBef>
            </a:pPr>
            <a:endParaRPr lang="en-US" sz="3600">
              <a:solidFill>
                <a:srgbClr val="000099"/>
              </a:solidFill>
            </a:endParaRPr>
          </a:p>
        </p:txBody>
      </p:sp>
      <p:sp>
        <p:nvSpPr>
          <p:cNvPr id="2052" name="Rectangle 104"/>
          <p:cNvSpPr>
            <a:spLocks noChangeArrowheads="1"/>
          </p:cNvSpPr>
          <p:nvPr/>
        </p:nvSpPr>
        <p:spPr bwMode="auto">
          <a:xfrm>
            <a:off x="0" y="246856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124200" algn="l"/>
                <a:tab pos="4572000" algn="l"/>
              </a:tabLst>
            </a:pPr>
            <a:endParaRPr lang="en-US"/>
          </a:p>
        </p:txBody>
      </p:sp>
      <p:graphicFrame>
        <p:nvGraphicFramePr>
          <p:cNvPr id="2328" name="Group 280"/>
          <p:cNvGraphicFramePr>
            <a:graphicFrameLocks noGrp="1"/>
          </p:cNvGraphicFramePr>
          <p:nvPr/>
        </p:nvGraphicFramePr>
        <p:xfrm>
          <a:off x="304800" y="1752600"/>
          <a:ext cx="8610600" cy="4648200"/>
        </p:xfrm>
        <a:graphic>
          <a:graphicData uri="http://schemas.openxmlformats.org/drawingml/2006/table">
            <a:tbl>
              <a:tblPr/>
              <a:tblGrid>
                <a:gridCol w="2608263"/>
                <a:gridCol w="857250"/>
                <a:gridCol w="858837"/>
                <a:gridCol w="855663"/>
                <a:gridCol w="858837"/>
                <a:gridCol w="857250"/>
                <a:gridCol w="857250"/>
                <a:gridCol w="857250"/>
              </a:tblGrid>
              <a:tr h="1195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thập phân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5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7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89" name="Text Box 241"/>
          <p:cNvSpPr txBox="1">
            <a:spLocks noChangeArrowheads="1"/>
          </p:cNvSpPr>
          <p:nvPr/>
        </p:nvSpPr>
        <p:spPr bwMode="auto">
          <a:xfrm>
            <a:off x="2971800" y="2438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2290" name="Text Box 242"/>
          <p:cNvSpPr txBox="1">
            <a:spLocks noChangeArrowheads="1"/>
          </p:cNvSpPr>
          <p:nvPr/>
        </p:nvSpPr>
        <p:spPr bwMode="auto">
          <a:xfrm>
            <a:off x="3810000" y="2438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7</a:t>
            </a:r>
          </a:p>
        </p:txBody>
      </p:sp>
      <p:sp>
        <p:nvSpPr>
          <p:cNvPr id="2291" name="Text Box 243"/>
          <p:cNvSpPr txBox="1">
            <a:spLocks noChangeArrowheads="1"/>
          </p:cNvSpPr>
          <p:nvPr/>
        </p:nvSpPr>
        <p:spPr bwMode="auto">
          <a:xfrm>
            <a:off x="4724400" y="2438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5</a:t>
            </a:r>
          </a:p>
        </p:txBody>
      </p:sp>
      <p:sp>
        <p:nvSpPr>
          <p:cNvPr id="2292" name="Text Box 244"/>
          <p:cNvSpPr txBox="1">
            <a:spLocks noChangeArrowheads="1"/>
          </p:cNvSpPr>
          <p:nvPr/>
        </p:nvSpPr>
        <p:spPr bwMode="auto">
          <a:xfrm>
            <a:off x="5562600" y="2362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,</a:t>
            </a:r>
          </a:p>
        </p:txBody>
      </p:sp>
      <p:sp>
        <p:nvSpPr>
          <p:cNvPr id="2293" name="Text Box 245"/>
          <p:cNvSpPr txBox="1">
            <a:spLocks noChangeArrowheads="1"/>
          </p:cNvSpPr>
          <p:nvPr/>
        </p:nvSpPr>
        <p:spPr bwMode="auto">
          <a:xfrm>
            <a:off x="6400800" y="2438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2294" name="Text Box 246"/>
          <p:cNvSpPr txBox="1">
            <a:spLocks noChangeArrowheads="1"/>
          </p:cNvSpPr>
          <p:nvPr/>
        </p:nvSpPr>
        <p:spPr bwMode="auto">
          <a:xfrm>
            <a:off x="7315200" y="2438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0</a:t>
            </a:r>
          </a:p>
        </p:txBody>
      </p:sp>
      <p:sp>
        <p:nvSpPr>
          <p:cNvPr id="2295" name="Text Box 247"/>
          <p:cNvSpPr txBox="1">
            <a:spLocks noChangeArrowheads="1"/>
          </p:cNvSpPr>
          <p:nvPr/>
        </p:nvSpPr>
        <p:spPr bwMode="auto">
          <a:xfrm>
            <a:off x="8077200" y="24685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6</a:t>
            </a:r>
          </a:p>
        </p:txBody>
      </p:sp>
      <p:sp>
        <p:nvSpPr>
          <p:cNvPr id="2297" name="Text Box 249"/>
          <p:cNvSpPr txBox="1">
            <a:spLocks noChangeArrowheads="1"/>
          </p:cNvSpPr>
          <p:nvPr/>
        </p:nvSpPr>
        <p:spPr bwMode="auto">
          <a:xfrm>
            <a:off x="381000" y="3230563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Hàng</a:t>
            </a:r>
          </a:p>
        </p:txBody>
      </p:sp>
      <p:sp>
        <p:nvSpPr>
          <p:cNvPr id="2298" name="Text Box 250"/>
          <p:cNvSpPr txBox="1">
            <a:spLocks noChangeArrowheads="1"/>
          </p:cNvSpPr>
          <p:nvPr/>
        </p:nvSpPr>
        <p:spPr bwMode="auto">
          <a:xfrm>
            <a:off x="2895600" y="32908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Trăm</a:t>
            </a:r>
          </a:p>
        </p:txBody>
      </p:sp>
      <p:sp>
        <p:nvSpPr>
          <p:cNvPr id="2299" name="Text Box 251"/>
          <p:cNvSpPr txBox="1">
            <a:spLocks noChangeArrowheads="1"/>
          </p:cNvSpPr>
          <p:nvPr/>
        </p:nvSpPr>
        <p:spPr bwMode="auto">
          <a:xfrm>
            <a:off x="3657600" y="332105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Chục</a:t>
            </a:r>
          </a:p>
        </p:txBody>
      </p:sp>
      <p:sp>
        <p:nvSpPr>
          <p:cNvPr id="2300" name="Text Box 252"/>
          <p:cNvSpPr txBox="1">
            <a:spLocks noChangeArrowheads="1"/>
          </p:cNvSpPr>
          <p:nvPr/>
        </p:nvSpPr>
        <p:spPr bwMode="auto">
          <a:xfrm>
            <a:off x="4572000" y="324485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Đơn vị</a:t>
            </a:r>
          </a:p>
        </p:txBody>
      </p:sp>
      <p:sp>
        <p:nvSpPr>
          <p:cNvPr id="2302" name="Text Box 254"/>
          <p:cNvSpPr txBox="1">
            <a:spLocks noChangeArrowheads="1"/>
          </p:cNvSpPr>
          <p:nvPr/>
        </p:nvSpPr>
        <p:spPr bwMode="auto">
          <a:xfrm>
            <a:off x="6248400" y="3216275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</a:rPr>
              <a:t>Phần mười</a:t>
            </a:r>
          </a:p>
        </p:txBody>
      </p:sp>
      <p:sp>
        <p:nvSpPr>
          <p:cNvPr id="2305" name="Text Box 257"/>
          <p:cNvSpPr txBox="1">
            <a:spLocks noChangeArrowheads="1"/>
          </p:cNvSpPr>
          <p:nvPr/>
        </p:nvSpPr>
        <p:spPr bwMode="auto">
          <a:xfrm>
            <a:off x="7162800" y="324485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</a:rPr>
              <a:t>Phần trăm</a:t>
            </a:r>
          </a:p>
        </p:txBody>
      </p:sp>
      <p:sp>
        <p:nvSpPr>
          <p:cNvPr id="2306" name="Text Box 258"/>
          <p:cNvSpPr txBox="1">
            <a:spLocks noChangeArrowheads="1"/>
          </p:cNvSpPr>
          <p:nvPr/>
        </p:nvSpPr>
        <p:spPr bwMode="auto">
          <a:xfrm>
            <a:off x="8001000" y="324485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</a:rPr>
              <a:t>Phần nghìn</a:t>
            </a:r>
          </a:p>
        </p:txBody>
      </p:sp>
      <p:sp>
        <p:nvSpPr>
          <p:cNvPr id="2313" name="Line 265"/>
          <p:cNvSpPr>
            <a:spLocks noChangeShapeType="1"/>
          </p:cNvSpPr>
          <p:nvPr/>
        </p:nvSpPr>
        <p:spPr bwMode="auto">
          <a:xfrm>
            <a:off x="2971800" y="4876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15" name="Line 267"/>
          <p:cNvSpPr>
            <a:spLocks noChangeShapeType="1"/>
          </p:cNvSpPr>
          <p:nvPr/>
        </p:nvSpPr>
        <p:spPr bwMode="auto">
          <a:xfrm flipH="1">
            <a:off x="2895600" y="5867400"/>
            <a:ext cx="51816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17" name="Line 269"/>
          <p:cNvSpPr>
            <a:spLocks noChangeShapeType="1"/>
          </p:cNvSpPr>
          <p:nvPr/>
        </p:nvSpPr>
        <p:spPr bwMode="auto">
          <a:xfrm>
            <a:off x="3048000" y="4953000"/>
            <a:ext cx="52578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18" name="Text Box 270"/>
          <p:cNvSpPr txBox="1">
            <a:spLocks noChangeArrowheads="1"/>
          </p:cNvSpPr>
          <p:nvPr/>
        </p:nvSpPr>
        <p:spPr bwMode="auto">
          <a:xfrm>
            <a:off x="3048000" y="4267200"/>
            <a:ext cx="510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</a:rPr>
              <a:t>Mỗi đơn vị của một hàng bằng 10 đơn vị của hàng thấp hơn liền sau</a:t>
            </a:r>
            <a:r>
              <a:rPr lang="en-US"/>
              <a:t>.</a:t>
            </a:r>
          </a:p>
        </p:txBody>
      </p:sp>
      <p:sp>
        <p:nvSpPr>
          <p:cNvPr id="2319" name="Text Box 271"/>
          <p:cNvSpPr txBox="1">
            <a:spLocks noChangeArrowheads="1"/>
          </p:cNvSpPr>
          <p:nvPr/>
        </p:nvSpPr>
        <p:spPr bwMode="auto">
          <a:xfrm>
            <a:off x="2895600" y="5105400"/>
            <a:ext cx="5105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</a:rPr>
              <a:t>Mỗi đơn vị của một hàng bằng        (hay 0,1)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</a:rPr>
              <a:t>đơn vị của hàng cao hơn liền trước</a:t>
            </a:r>
            <a:r>
              <a:rPr lang="en-US"/>
              <a:t>.</a:t>
            </a:r>
          </a:p>
        </p:txBody>
      </p:sp>
      <p:sp>
        <p:nvSpPr>
          <p:cNvPr id="2327" name="Text Box 279"/>
          <p:cNvSpPr txBox="1">
            <a:spLocks noChangeArrowheads="1"/>
          </p:cNvSpPr>
          <p:nvPr/>
        </p:nvSpPr>
        <p:spPr bwMode="auto">
          <a:xfrm>
            <a:off x="304800" y="4222750"/>
            <a:ext cx="274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400">
                <a:solidFill>
                  <a:srgbClr val="800000"/>
                </a:solidFill>
              </a:rPr>
              <a:t>Quan hệ giữa các đơn vị của hai hàng liền nhau</a:t>
            </a:r>
          </a:p>
        </p:txBody>
      </p:sp>
      <p:graphicFrame>
        <p:nvGraphicFramePr>
          <p:cNvPr id="2329" name="Object 281"/>
          <p:cNvGraphicFramePr>
            <a:graphicFrameLocks noChangeAspect="1"/>
          </p:cNvGraphicFramePr>
          <p:nvPr/>
        </p:nvGraphicFramePr>
        <p:xfrm>
          <a:off x="6172200" y="4953000"/>
          <a:ext cx="454025" cy="685800"/>
        </p:xfrm>
        <a:graphic>
          <a:graphicData uri="http://schemas.openxmlformats.org/presentationml/2006/ole">
            <p:oleObj spid="_x0000_s2050" name="Equation" r:id="rId3" imgW="203112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1000"/>
                                        <p:tgtEl>
                                          <p:spTgt spid="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1000"/>
                                        <p:tgtEl>
                                          <p:spTgt spid="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1000"/>
                                        <p:tgtEl>
                                          <p:spTgt spid="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1000"/>
                                        <p:tgtEl>
                                          <p:spTgt spid="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1000"/>
                                        <p:tgtEl>
                                          <p:spTgt spid="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2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2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289" grpId="0"/>
      <p:bldP spid="2290" grpId="0"/>
      <p:bldP spid="2291" grpId="0"/>
      <p:bldP spid="2292" grpId="0"/>
      <p:bldP spid="2293" grpId="0"/>
      <p:bldP spid="2294" grpId="0"/>
      <p:bldP spid="2295" grpId="0"/>
      <p:bldP spid="2297" grpId="0"/>
      <p:bldP spid="2298" grpId="0"/>
      <p:bldP spid="2299" grpId="0"/>
      <p:bldP spid="2300" grpId="0"/>
      <p:bldP spid="2302" grpId="0"/>
      <p:bldP spid="2305" grpId="0"/>
      <p:bldP spid="2306" grpId="0"/>
      <p:bldP spid="2313" grpId="0" animBg="1"/>
      <p:bldP spid="2315" grpId="0" animBg="1"/>
      <p:bldP spid="2317" grpId="0" animBg="1"/>
      <p:bldP spid="2318" grpId="0"/>
      <p:bldP spid="2319" grpId="0"/>
      <p:bldP spid="23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3400" y="533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</a:rPr>
              <a:t>a)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295400" y="533400"/>
            <a:ext cx="50292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Trong số thập phân 375,406</a:t>
            </a:r>
            <a:r>
              <a:rPr lang="en-US">
                <a:solidFill>
                  <a:srgbClr val="FF0000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76200" y="1219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</a:rPr>
              <a:t>- </a:t>
            </a:r>
            <a:r>
              <a:rPr lang="en-US" sz="2400">
                <a:solidFill>
                  <a:srgbClr val="000066"/>
                </a:solidFill>
              </a:rPr>
              <a:t>Phần nguyên gồm có: 3 trăm, 7 chục, 5 đơn vị.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0" y="1905000"/>
            <a:ext cx="960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 </a:t>
            </a:r>
            <a:r>
              <a:rPr lang="en-US" sz="2400">
                <a:solidFill>
                  <a:srgbClr val="000099"/>
                </a:solidFill>
              </a:rPr>
              <a:t>Phần thập phân gồm có: 4 phần mười, 0 phần trăm, 6 phần nghìn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0" y="25908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 </a:t>
            </a:r>
            <a:r>
              <a:rPr lang="en-US" sz="2400">
                <a:solidFill>
                  <a:srgbClr val="000066"/>
                </a:solidFill>
              </a:rPr>
              <a:t>Số thập phân 375,406 đọc là: ba trăm bảy mươi lăm phẩy bốn trăm linh sáu.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33400" y="3581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b)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371600" y="3581400"/>
            <a:ext cx="502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Trong số thập phân 0,1985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-76200" y="4114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 </a:t>
            </a:r>
            <a:r>
              <a:rPr lang="en-US" sz="2400">
                <a:solidFill>
                  <a:srgbClr val="800000"/>
                </a:solidFill>
              </a:rPr>
              <a:t>Phần nguyên gồm có: 0 đơn vị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0" y="46482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 </a:t>
            </a:r>
            <a:r>
              <a:rPr lang="en-US" sz="2400">
                <a:solidFill>
                  <a:srgbClr val="800000"/>
                </a:solidFill>
              </a:rPr>
              <a:t>Phần thập phân gồm có: 1 phần mười, 9 phần trăm, 8 phần nghìn, 5 phần chục nghìn.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0" y="57150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 </a:t>
            </a:r>
            <a:r>
              <a:rPr lang="en-US" sz="2400">
                <a:solidFill>
                  <a:srgbClr val="800000"/>
                </a:solidFill>
              </a:rPr>
              <a:t>Số thập phân 0,1985  đọc là: không phầy  một nghìn chín trăm tám mươi lăm.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104" grpId="0"/>
      <p:bldP spid="4105" grpId="0"/>
      <p:bldP spid="4106" grpId="0"/>
      <p:bldP spid="4107" grpId="0"/>
      <p:bldP spid="4108" grpId="0"/>
      <p:bldP spid="41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960438"/>
            <a:ext cx="9220200" cy="206216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</a:t>
            </a:r>
            <a:r>
              <a:rPr lang="en-US" sz="3200">
                <a:solidFill>
                  <a:srgbClr val="FF0000"/>
                </a:solidFill>
              </a:rPr>
              <a:t>Muốn đọc một số thập phân, ta đọc lần lượt từ hàng cao đến hàng thấp: trước hết đọc phần nguyên, đọc dấu “phẩy”, sau đó đọc phần thập phân.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2667000"/>
            <a:ext cx="9220200" cy="20621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66"/>
                </a:solidFill>
              </a:rPr>
              <a:t>         </a:t>
            </a:r>
            <a:r>
              <a:rPr lang="en-US" sz="3200">
                <a:solidFill>
                  <a:srgbClr val="FF0000"/>
                </a:solidFill>
              </a:rPr>
              <a:t>Muốn viết số thập phân, ta viết lần lượt từ hàng cao đến hàng thấp: trước hết viết phần nguyên, viết dấu “phẩy”, sau đó viết phần thập phân</a:t>
            </a:r>
            <a:r>
              <a:rPr lang="en-US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1336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505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1148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8768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7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5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8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9675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9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10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11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0" name="Picture 12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1" name="Picture 13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2" name="Picture 14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3" name="Picture 15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4" name="Picture 16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5" name="Picture 17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57912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6" name="Picture 18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49530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7" name="Picture 19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41148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8" name="Picture 20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32766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9" name="Picture 21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24384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0" name="Picture 22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1" name="Picture 23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6096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2" name="Picture 24" descr="banb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676400"/>
            <a:ext cx="5943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3" name="Picture 25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2954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4" name="Picture 26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334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2362200" y="914400"/>
            <a:ext cx="472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</a:rPr>
              <a:t>GIẢI LAO</a:t>
            </a:r>
          </a:p>
        </p:txBody>
      </p:sp>
      <p:pic>
        <p:nvPicPr>
          <p:cNvPr id="22556" name="Picture 28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33400"/>
            <a:ext cx="1000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7" name="Picture 29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6475" y="533400"/>
            <a:ext cx="1000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8" name="Picture 30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609600"/>
            <a:ext cx="1000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9" name="Picture 31" descr="Pictur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6075" y="609600"/>
            <a:ext cx="1000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0" name="05 Track 5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458200" y="6172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0.01112 L -3.33333E-6 -4.44444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-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4" dur="74386" fill="hold"/>
                                        <p:tgtEl>
                                          <p:spTgt spid="225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6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1371600" y="685800"/>
            <a:ext cx="7086600" cy="5410200"/>
          </a:xfrm>
          <a:prstGeom prst="ellipse">
            <a:avLst/>
          </a:prstGeom>
          <a:solidFill>
            <a:srgbClr val="33CCCC"/>
          </a:solidFill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267" name="Picture 3" descr="FLOWER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86491">
            <a:off x="4763" y="4370388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FLOWER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86491">
            <a:off x="685800" y="42672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WordArt 8"/>
          <p:cNvSpPr>
            <a:spLocks noChangeArrowheads="1" noChangeShapeType="1" noTextEdit="1"/>
          </p:cNvSpPr>
          <p:nvPr/>
        </p:nvSpPr>
        <p:spPr bwMode="auto">
          <a:xfrm>
            <a:off x="2590800" y="2209800"/>
            <a:ext cx="4343400" cy="2438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8&quot;/&gt;&lt;/object&gt;&lt;object type=&quot;3&quot; unique_id=&quot;10005&quot;&gt;&lt;property id=&quot;20148&quot; value=&quot;5&quot;/&gt;&lt;property id=&quot;20300&quot; value=&quot;Slide 2&quot;/&gt;&lt;property id=&quot;20307&quot; value=&quot;269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70&quot;/&gt;&lt;/object&gt;&lt;object type=&quot;3&quot; unique_id=&quot;10008&quot;&gt;&lt;property id=&quot;20148&quot; value=&quot;5&quot;/&gt;&lt;property id=&quot;20300&quot; value=&quot;Slide 5&quot;/&gt;&lt;property id=&quot;20307&quot; value=&quot;256&quot;/&gt;&lt;/object&gt;&lt;object type=&quot;3&quot; unique_id=&quot;10009&quot;&gt;&lt;property id=&quot;20148&quot; value=&quot;5&quot;/&gt;&lt;property id=&quot;20300&quot; value=&quot;Slide 6&quot;/&gt;&lt;property id=&quot;20307&quot; value=&quot;258&quot;/&gt;&lt;/object&gt;&lt;object type=&quot;3&quot; unique_id=&quot;10010&quot;&gt;&lt;property id=&quot;20148&quot; value=&quot;5&quot;/&gt;&lt;property id=&quot;20300&quot; value=&quot;Slide 7&quot;/&gt;&lt;property id=&quot;20307&quot; value=&quot;259&quot;/&gt;&lt;/object&gt;&lt;object type=&quot;3&quot; unique_id=&quot;10011&quot;&gt;&lt;property id=&quot;20148&quot; value=&quot;5&quot;/&gt;&lt;property id=&quot;20300&quot; value=&quot;Slide 8&quot;/&gt;&lt;property id=&quot;20307&quot; value=&quot;271&quot;/&gt;&lt;/object&gt;&lt;object type=&quot;3&quot; unique_id=&quot;10012&quot;&gt;&lt;property id=&quot;20148&quot; value=&quot;5&quot;/&gt;&lt;property id=&quot;20300&quot; value=&quot;Slide 9&quot;/&gt;&lt;property id=&quot;20307&quot; value=&quot;274&quot;/&gt;&lt;/object&gt;&lt;object type=&quot;3&quot; unique_id=&quot;10013&quot;&gt;&lt;property id=&quot;20148&quot; value=&quot;5&quot;/&gt;&lt;property id=&quot;20300&quot; value=&quot;Slide 10&quot;/&gt;&lt;property id=&quot;20307&quot; value=&quot;260&quot;/&gt;&lt;/object&gt;&lt;object type=&quot;3&quot; unique_id=&quot;10014&quot;&gt;&lt;property id=&quot;20148&quot; value=&quot;5&quot;/&gt;&lt;property id=&quot;20300&quot; value=&quot;Slide 11&quot;/&gt;&lt;property id=&quot;20307&quot; value=&quot;275&quot;/&gt;&lt;/object&gt;&lt;object type=&quot;3&quot; unique_id=&quot;10015&quot;&gt;&lt;property id=&quot;20148&quot; value=&quot;5&quot;/&gt;&lt;property id=&quot;20300&quot; value=&quot;Slide 12&quot;/&gt;&lt;property id=&quot;20307&quot; value=&quot;276&quot;/&gt;&lt;/object&gt;&lt;object type=&quot;3&quot; unique_id=&quot;10016&quot;&gt;&lt;property id=&quot;20148&quot; value=&quot;5&quot;/&gt;&lt;property id=&quot;20300&quot; value=&quot;Slide 13&quot;/&gt;&lt;property id=&quot;20307&quot; value=&quot;277&quot;/&gt;&lt;/object&gt;&lt;object type=&quot;3&quot; unique_id=&quot;10017&quot;&gt;&lt;property id=&quot;20148&quot; value=&quot;5&quot;/&gt;&lt;property id=&quot;20300&quot; value=&quot;Slide 14&quot;/&gt;&lt;property id=&quot;20307&quot; value=&quot;265&quot;/&gt;&lt;/object&gt;&lt;object type=&quot;3&quot; unique_id=&quot;10018&quot;&gt;&lt;property id=&quot;20148&quot; value=&quot;5&quot;/&gt;&lt;property id=&quot;20300&quot; value=&quot;Slide 15&quot;/&gt;&lt;property id=&quot;20307&quot; value=&quot;278&quot;/&gt;&lt;/object&gt;&lt;object type=&quot;3&quot; unique_id=&quot;10019&quot;&gt;&lt;property id=&quot;20148&quot; value=&quot;5&quot;/&gt;&lt;property id=&quot;20300&quot; value=&quot;Slide 16&quot;/&gt;&lt;property id=&quot;20307&quot; value=&quot;279&quot;/&gt;&lt;/object&gt;&lt;object type=&quot;3&quot; unique_id=&quot;10020&quot;&gt;&lt;property id=&quot;20148&quot; value=&quot;5&quot;/&gt;&lt;property id=&quot;20300&quot; value=&quot;Slide 17&quot;/&gt;&lt;property id=&quot;20307&quot; value=&quot;264&quot;/&gt;&lt;/object&gt;&lt;object type=&quot;3&quot; unique_id=&quot;10021&quot;&gt;&lt;property id=&quot;20148&quot; value=&quot;5&quot;/&gt;&lt;property id=&quot;20300&quot; value=&quot;Slide 18&quot;/&gt;&lt;property id=&quot;20307&quot; value=&quot;272&quot;/&gt;&lt;/object&gt;&lt;object type=&quot;3&quot; unique_id=&quot;10022&quot;&gt;&lt;property id=&quot;20148&quot; value=&quot;5&quot;/&gt;&lt;property id=&quot;20300&quot; value=&quot;Slide 19&quot;/&gt;&lt;property id=&quot;20307&quot; value=&quot;267&quot;/&gt;&lt;/object&gt;&lt;object type=&quot;3&quot; unique_id=&quot;10023&quot;&gt;&lt;property id=&quot;20148&quot; value=&quot;5&quot;/&gt;&lt;property id=&quot;20300&quot; value=&quot;Slide 20&quot;/&gt;&lt;property id=&quot;20307&quot; value=&quot;27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764</Words>
  <Application>Microsoft Office PowerPoint</Application>
  <PresentationFormat>On-screen Show (4:3)</PresentationFormat>
  <Paragraphs>126</Paragraphs>
  <Slides>19</Slides>
  <Notes>1</Notes>
  <HiddenSlides>0</HiddenSlides>
  <MMClips>2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24</cp:revision>
  <dcterms:created xsi:type="dcterms:W3CDTF">2010-10-03T10:47:48Z</dcterms:created>
  <dcterms:modified xsi:type="dcterms:W3CDTF">2016-06-30T03:34:55Z</dcterms:modified>
</cp:coreProperties>
</file>